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96" autoAdjust="0"/>
    <p:restoredTop sz="93323" autoAdjust="0"/>
  </p:normalViewPr>
  <p:slideViewPr>
    <p:cSldViewPr>
      <p:cViewPr>
        <p:scale>
          <a:sx n="75" d="100"/>
          <a:sy n="75" d="100"/>
        </p:scale>
        <p:origin x="846" y="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116632"/>
            <a:ext cx="876874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000" b="1" i="0" u="none" strike="noStrike" cap="none" spc="100" normalizeH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7</a:t>
            </a:r>
            <a:r>
              <a:rPr lang="ru-RU" sz="3000" b="1" spc="1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Имитационное моделирование </a:t>
            </a:r>
            <a:br>
              <a:rPr lang="ru-RU" sz="3000" b="1" spc="1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000" b="1" spc="1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прогнозировании</a:t>
            </a:r>
            <a:endParaRPr kumimoji="0" lang="ru-RU" sz="3000" b="0" i="0" u="none" strike="noStrike" cap="none" spc="100" normalizeH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97024" y="1916832"/>
            <a:ext cx="8964488" cy="260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Сущность имитационного моделирования</a:t>
            </a:r>
          </a:p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бизнес-процессов в интересах имитационного моделирования</a:t>
            </a:r>
          </a:p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Случайные факторы и случайные величины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9512" y="332656"/>
            <a:ext cx="8784976" cy="2164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Монте-Карло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собой совокупность формальных процедур, посредством которых воссоздаются любые случайные факторы (случайные события, случайные величины с произвольным распределением и т.п.). Влияние случайных факторов на систему моделируется с помощью случайных чисел. 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CC36A5D5-1AB1-4F18-B648-0FFA8B0EE272}"/>
              </a:ext>
            </a:extLst>
          </p:cNvPr>
          <p:cNvGrpSpPr/>
          <p:nvPr/>
        </p:nvGrpSpPr>
        <p:grpSpPr>
          <a:xfrm>
            <a:off x="179512" y="2632465"/>
            <a:ext cx="8784976" cy="2278793"/>
            <a:chOff x="179512" y="2767857"/>
            <a:chExt cx="8784976" cy="227879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8C75720-EB79-4B3A-AB8B-BBC1A96C71B6}"/>
                </a:ext>
              </a:extLst>
            </p:cNvPr>
            <p:cNvSpPr txBox="1"/>
            <p:nvPr/>
          </p:nvSpPr>
          <p:spPr>
            <a:xfrm>
              <a:off x="179512" y="2767857"/>
              <a:ext cx="8784976" cy="17432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432000" algn="just">
                <a:lnSpc>
                  <a:spcPct val="114000"/>
                </a:lnSpc>
              </a:pP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Если случайная величина </a:t>
              </a:r>
              <a:r>
                <a:rPr lang="ru-RU" sz="2400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имеет равномерное распределение на отрезке [a, b], то ее плотность распределения вероятности имеет вид:</a:t>
              </a:r>
            </a:p>
            <a:p>
              <a:pPr indent="432000" algn="just">
                <a:lnSpc>
                  <a:spcPct val="114000"/>
                </a:lnSpc>
              </a:pPr>
              <a:endPara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" name="Объект 2">
              <a:extLst>
                <a:ext uri="{FF2B5EF4-FFF2-40B4-BE49-F238E27FC236}">
                  <a16:creationId xmlns:a16="http://schemas.microsoft.com/office/drawing/2014/main" id="{0F90C4D9-834D-4DB6-A153-240E6D8EF38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42890895"/>
                </p:ext>
              </p:extLst>
            </p:nvPr>
          </p:nvGraphicFramePr>
          <p:xfrm>
            <a:off x="3195011" y="3923089"/>
            <a:ext cx="2889157" cy="11235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057400" imgH="799920" progId="Equation.DSMT4">
                    <p:embed/>
                  </p:oleObj>
                </mc:Choice>
                <mc:Fallback>
                  <p:oleObj name="Equation" r:id="rId2" imgW="2057400" imgH="79992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5011" y="3923089"/>
                          <a:ext cx="2889157" cy="1123561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Rectangle 4">
            <a:extLst>
              <a:ext uri="{FF2B5EF4-FFF2-40B4-BE49-F238E27FC236}">
                <a16:creationId xmlns:a16="http://schemas.microsoft.com/office/drawing/2014/main" id="{59375DC8-8E86-46A1-BCB7-A4F57A2C4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5" y="5495493"/>
            <a:ext cx="129577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B5850DC7-512A-4CAE-A95B-85EFF7805A60}"/>
              </a:ext>
            </a:extLst>
          </p:cNvPr>
          <p:cNvGrpSpPr/>
          <p:nvPr/>
        </p:nvGrpSpPr>
        <p:grpSpPr>
          <a:xfrm>
            <a:off x="179512" y="5045213"/>
            <a:ext cx="8784976" cy="1808134"/>
            <a:chOff x="179512" y="4959998"/>
            <a:chExt cx="8784976" cy="180813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006650-0FC2-4E08-BEA4-B7A824CB7F79}"/>
                </a:ext>
              </a:extLst>
            </p:cNvPr>
            <p:cNvSpPr txBox="1"/>
            <p:nvPr/>
          </p:nvSpPr>
          <p:spPr>
            <a:xfrm>
              <a:off x="179512" y="4959998"/>
              <a:ext cx="87849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444500" algn="just"/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Математическое ожидание и дисперсия случайной величины:</a:t>
              </a:r>
            </a:p>
          </p:txBody>
        </p:sp>
        <p:graphicFrame>
          <p:nvGraphicFramePr>
            <p:cNvPr id="11" name="Объект 10">
              <a:extLst>
                <a:ext uri="{FF2B5EF4-FFF2-40B4-BE49-F238E27FC236}">
                  <a16:creationId xmlns:a16="http://schemas.microsoft.com/office/drawing/2014/main" id="{B7D0AE74-660F-4FD6-A2EF-3398CAFED2A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97854120"/>
                </p:ext>
              </p:extLst>
            </p:nvPr>
          </p:nvGraphicFramePr>
          <p:xfrm>
            <a:off x="3491880" y="5451345"/>
            <a:ext cx="1720601" cy="1316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244520" imgH="952200" progId="Equation.DSMT4">
                    <p:embed/>
                  </p:oleObj>
                </mc:Choice>
                <mc:Fallback>
                  <p:oleObj name="Equation" r:id="rId4" imgW="1244520" imgH="9522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1880" y="5451345"/>
                          <a:ext cx="1720601" cy="13167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62961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15F3E757-C0E1-476D-B237-7FA6CB6B02A0}"/>
              </a:ext>
            </a:extLst>
          </p:cNvPr>
          <p:cNvGrpSpPr/>
          <p:nvPr/>
        </p:nvGrpSpPr>
        <p:grpSpPr>
          <a:xfrm>
            <a:off x="179512" y="316281"/>
            <a:ext cx="8784976" cy="2024851"/>
            <a:chOff x="179512" y="332656"/>
            <a:chExt cx="8784976" cy="2024851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664C65F-5FFC-437B-BBB2-DAB54439D029}"/>
                </a:ext>
              </a:extLst>
            </p:cNvPr>
            <p:cNvSpPr txBox="1"/>
            <p:nvPr/>
          </p:nvSpPr>
          <p:spPr>
            <a:xfrm>
              <a:off x="179512" y="332656"/>
              <a:ext cx="8784976" cy="4802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432000" algn="just">
                <a:lnSpc>
                  <a:spcPct val="114000"/>
                </a:lnSpc>
              </a:pP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случайной величины в диапазоне [0, 1] получаем:</a:t>
              </a:r>
            </a:p>
          </p:txBody>
        </p:sp>
        <p:graphicFrame>
          <p:nvGraphicFramePr>
            <p:cNvPr id="8" name="Объект 7">
              <a:extLst>
                <a:ext uri="{FF2B5EF4-FFF2-40B4-BE49-F238E27FC236}">
                  <a16:creationId xmlns:a16="http://schemas.microsoft.com/office/drawing/2014/main" id="{86C3BBBB-2DDC-4F9B-AE51-6E1E7B00B17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1453625"/>
                </p:ext>
              </p:extLst>
            </p:nvPr>
          </p:nvGraphicFramePr>
          <p:xfrm>
            <a:off x="2086368" y="1088351"/>
            <a:ext cx="2090946" cy="11657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434960" imgH="799920" progId="Equation.DSMT4">
                    <p:embed/>
                  </p:oleObj>
                </mc:Choice>
                <mc:Fallback>
                  <p:oleObj name="Equation" r:id="rId2" imgW="1434960" imgH="79992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86368" y="1088351"/>
                          <a:ext cx="2090946" cy="116574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Объект 13">
              <a:extLst>
                <a:ext uri="{FF2B5EF4-FFF2-40B4-BE49-F238E27FC236}">
                  <a16:creationId xmlns:a16="http://schemas.microsoft.com/office/drawing/2014/main" id="{A4431D02-59CC-43F2-A54C-FC1EBEA7BBC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6504290"/>
                </p:ext>
              </p:extLst>
            </p:nvPr>
          </p:nvGraphicFramePr>
          <p:xfrm>
            <a:off x="5652120" y="984943"/>
            <a:ext cx="1278553" cy="13725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863280" imgH="927000" progId="Equation.DSMT4">
                    <p:embed/>
                  </p:oleObj>
                </mc:Choice>
                <mc:Fallback>
                  <p:oleObj name="Equation" r:id="rId4" imgW="863280" imgH="9270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52120" y="984943"/>
                          <a:ext cx="1278553" cy="137256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040704FF-190F-461E-BD8D-20AD04F33637}"/>
              </a:ext>
            </a:extLst>
          </p:cNvPr>
          <p:cNvGrpSpPr/>
          <p:nvPr/>
        </p:nvGrpSpPr>
        <p:grpSpPr>
          <a:xfrm>
            <a:off x="188144" y="2888315"/>
            <a:ext cx="8477250" cy="3419759"/>
            <a:chOff x="188144" y="2888315"/>
            <a:chExt cx="8477250" cy="3419759"/>
          </a:xfrm>
        </p:grpSpPr>
        <p:grpSp>
          <p:nvGrpSpPr>
            <p:cNvPr id="27" name="Группа 26">
              <a:extLst>
                <a:ext uri="{FF2B5EF4-FFF2-40B4-BE49-F238E27FC236}">
                  <a16:creationId xmlns:a16="http://schemas.microsoft.com/office/drawing/2014/main" id="{359BA9ED-36EC-4BDC-A51B-89E81D8715C0}"/>
                </a:ext>
              </a:extLst>
            </p:cNvPr>
            <p:cNvGrpSpPr/>
            <p:nvPr/>
          </p:nvGrpSpPr>
          <p:grpSpPr>
            <a:xfrm>
              <a:off x="188144" y="2888315"/>
              <a:ext cx="8477250" cy="2308324"/>
              <a:chOff x="188144" y="2888315"/>
              <a:chExt cx="8477250" cy="2308324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B4964AE-C8DC-4C6A-9399-D0569E58ACF9}"/>
                  </a:ext>
                </a:extLst>
              </p:cNvPr>
              <p:cNvSpPr txBox="1"/>
              <p:nvPr/>
            </p:nvSpPr>
            <p:spPr>
              <a:xfrm>
                <a:off x="188144" y="2888315"/>
                <a:ext cx="8477250" cy="2308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444500" algn="just"/>
                <a:r>
                  <a:rPr lang="ru-RU" sz="24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Равномерную случайную величину на отрезке [0, 1] обозначим через ξ.</a:t>
                </a:r>
              </a:p>
              <a:p>
                <a:pPr indent="444500" algn="just"/>
                <a:r>
                  <a:rPr lang="ru-RU" sz="24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Для нее характерно уникальное (присущее лишь данному распределению) свойство: вероятность того, что значения этой случайной величины попадут на некоторый интервал с границами 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равняется длине этого интервала:</a:t>
                </a:r>
              </a:p>
            </p:txBody>
          </p:sp>
          <p:graphicFrame>
            <p:nvGraphicFramePr>
              <p:cNvPr id="26" name="Объект 25">
                <a:extLst>
                  <a:ext uri="{FF2B5EF4-FFF2-40B4-BE49-F238E27FC236}">
                    <a16:creationId xmlns:a16="http://schemas.microsoft.com/office/drawing/2014/main" id="{B650B61A-2184-4D70-8268-CB07875435C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88173308"/>
                  </p:ext>
                </p:extLst>
              </p:nvPr>
            </p:nvGraphicFramePr>
            <p:xfrm>
              <a:off x="1763688" y="4797152"/>
              <a:ext cx="1477001" cy="33931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6" imgW="939600" imgH="215640" progId="Equation.DSMT4">
                      <p:embed/>
                    </p:oleObj>
                  </mc:Choice>
                  <mc:Fallback>
                    <p:oleObj name="Equation" r:id="rId6" imgW="939600" imgH="215640" progId="Equation.DSMT4">
                      <p:embed/>
                      <p:pic>
                        <p:nvPicPr>
                          <p:cNvPr id="0" name="Object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63688" y="4797152"/>
                            <a:ext cx="1477001" cy="339311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9" name="Объект 28">
              <a:extLst>
                <a:ext uri="{FF2B5EF4-FFF2-40B4-BE49-F238E27FC236}">
                  <a16:creationId xmlns:a16="http://schemas.microsoft.com/office/drawing/2014/main" id="{06161208-3044-4B6D-8B99-9786055E548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67678846"/>
                </p:ext>
              </p:extLst>
            </p:nvPr>
          </p:nvGraphicFramePr>
          <p:xfrm>
            <a:off x="2483768" y="5263974"/>
            <a:ext cx="3885023" cy="1044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031840" imgH="545760" progId="Equation.DSMT4">
                    <p:embed/>
                  </p:oleObj>
                </mc:Choice>
                <mc:Fallback>
                  <p:oleObj name="Equation" r:id="rId8" imgW="2031840" imgH="54576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83768" y="5263974"/>
                          <a:ext cx="3885023" cy="10441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3862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25BE13-BBB3-4FE1-B44B-139CDB59A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AAE3D713-C3F6-420C-A6FB-3C9015F0D2FB}"/>
              </a:ext>
            </a:extLst>
          </p:cNvPr>
          <p:cNvGrpSpPr/>
          <p:nvPr/>
        </p:nvGrpSpPr>
        <p:grpSpPr>
          <a:xfrm>
            <a:off x="179512" y="1015495"/>
            <a:ext cx="8784976" cy="2413505"/>
            <a:chOff x="179512" y="1015495"/>
            <a:chExt cx="8784976" cy="241350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664C65F-5FFC-437B-BBB2-DAB54439D029}"/>
                </a:ext>
              </a:extLst>
            </p:cNvPr>
            <p:cNvSpPr txBox="1"/>
            <p:nvPr/>
          </p:nvSpPr>
          <p:spPr>
            <a:xfrm>
              <a:off x="179512" y="2106715"/>
              <a:ext cx="8784976" cy="13222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432000" algn="just">
                <a:lnSpc>
                  <a:spcPct val="114000"/>
                </a:lnSpc>
              </a:pP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где </a:t>
              </a:r>
              <a:r>
                <a:rPr lang="ru-RU" sz="2400" i="1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z</a:t>
              </a:r>
              <a:r>
                <a:rPr lang="ru-RU" sz="2400" baseline="-25000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реализация случайной величины </a:t>
              </a:r>
              <a:r>
                <a:rPr lang="ru-RU" sz="2400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Z</a:t>
              </a:r>
              <a:r>
                <a:rPr lang="ru-RU" sz="24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которая приобретает лишь два значения: 0 и 1 с одинаковой вероятностью 0,5.</a:t>
              </a:r>
            </a:p>
          </p:txBody>
        </p:sp>
        <p:graphicFrame>
          <p:nvGraphicFramePr>
            <p:cNvPr id="4" name="Объект 3">
              <a:extLst>
                <a:ext uri="{FF2B5EF4-FFF2-40B4-BE49-F238E27FC236}">
                  <a16:creationId xmlns:a16="http://schemas.microsoft.com/office/drawing/2014/main" id="{51F9B5E8-0BE4-4E17-ABFE-323F0521867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508752"/>
                </p:ext>
              </p:extLst>
            </p:nvPr>
          </p:nvGraphicFramePr>
          <p:xfrm>
            <a:off x="1907704" y="1015495"/>
            <a:ext cx="4972727" cy="5866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260440" imgH="266400" progId="Equation.DSMT4">
                    <p:embed/>
                  </p:oleObj>
                </mc:Choice>
                <mc:Fallback>
                  <p:oleObj name="Equation" r:id="rId2" imgW="2260440" imgH="2664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7704" y="1015495"/>
                          <a:ext cx="4972727" cy="58667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826951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287524" y="646026"/>
            <a:ext cx="8568952" cy="5565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>
              <a:lnSpc>
                <a:spcPct val="150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Имитационное моделирование (от англ. </a:t>
            </a:r>
            <a:r>
              <a:rPr lang="ru-RU" sz="24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simulation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распространенная разновидность аналогового моделирования, реализуемого с помощью набора математических инструментальных средств, специальных имитирующих компьютерных программ и технологий программирования, позволяющих посредством процессов-аналогов провести целенаправленное исследование структуры и функций реального сложного процесса в памяти компьютера в режиме «имитации», выполнить оптимизацию некоторых его параметров.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287524" y="437472"/>
            <a:ext cx="8568952" cy="224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>
              <a:lnSpc>
                <a:spcPct val="150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Имитационная модель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логико-математическое описание объекта, которое может быть использовано для экспериментирования на компьютере в целях проектирования, анализа и опенки функционировании объекта.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34FA9B-3D9F-4FBA-A88B-5206AC395CB0}"/>
              </a:ext>
            </a:extLst>
          </p:cNvPr>
          <p:cNvSpPr txBox="1"/>
          <p:nvPr/>
        </p:nvSpPr>
        <p:spPr>
          <a:xfrm>
            <a:off x="287524" y="3070572"/>
            <a:ext cx="8568952" cy="3349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имитационного моделирования состоит в воспроизведении поведения исследуемой системы на основе результатов анализа наиболее существенных взаимосвязей между ее элементами или, другими словами, в разработке симулятора (</a:t>
            </a:r>
            <a:r>
              <a:rPr lang="ru-RU" sz="24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simulation</a:t>
            </a:r>
            <a:r>
              <a:rPr lang="ru-RU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исследуемой предметной области для проведения различных экспериментов.</a:t>
            </a:r>
          </a:p>
        </p:txBody>
      </p:sp>
    </p:spTree>
    <p:extLst>
      <p:ext uri="{BB962C8B-B14F-4D97-AF65-F5344CB8AC3E}">
        <p14:creationId xmlns:p14="http://schemas.microsoft.com/office/powerpoint/2010/main" val="195242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287524" y="404664"/>
            <a:ext cx="8568952" cy="611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>
              <a:lnSpc>
                <a:spcPct val="150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задачи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решаемые средствами имитационного моделирования при управлении экономическими объектами: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моделирование процессов логистики для определения временных и стоимостных параметров;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процессом реализации инвестиционного проекта на различных этапах его жизненного цикла;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клиринговых процессов в работе сети кредитных организаций;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прогнозирование финансовых результатов деятельности предприятия;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бизнес-реинжиниринг несостоятельного предприятия;</a:t>
            </a:r>
          </a:p>
        </p:txBody>
      </p:sp>
    </p:spTree>
    <p:extLst>
      <p:ext uri="{BB962C8B-B14F-4D97-AF65-F5344CB8AC3E}">
        <p14:creationId xmlns:p14="http://schemas.microsoft.com/office/powerpoint/2010/main" val="618051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287524" y="404664"/>
            <a:ext cx="8568952" cy="5011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>
              <a:lnSpc>
                <a:spcPct val="150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задачи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решаемые средствами имитационного моделирования при управлении экономическими объектами: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адаптивных свойств и живучести компьютерной региональной банковской информационной системы;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работы автотранспортного предприятия, занимающегося коммерческими перевозками грузов, с учетом специфики товарных и денежных потоков в регионе;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параметров надежности и задержек обработки информации в банковской информационной системе.</a:t>
            </a:r>
          </a:p>
        </p:txBody>
      </p:sp>
    </p:spTree>
    <p:extLst>
      <p:ext uri="{BB962C8B-B14F-4D97-AF65-F5344CB8AC3E}">
        <p14:creationId xmlns:p14="http://schemas.microsoft.com/office/powerpoint/2010/main" val="754220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9512" y="332656"/>
            <a:ext cx="8784976" cy="5953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имитационного моделирования, обеспечивающая создание моделей для решения перечисленных задач, должна обладать следующими свойствами:</a:t>
            </a:r>
          </a:p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возможностью применения имитационных программ совместно со специальными экономико-математическими моделями и методами, основанными на теории управления;</a:t>
            </a:r>
          </a:p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инструментальными методами проведения структурного анализа сложного экономического процесса;</a:t>
            </a:r>
          </a:p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способностью моделирования материальных, денежных и информационных процессов и потоков в рамках единой модели, в общем модельном времени;</a:t>
            </a:r>
          </a:p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возможностью введения режима постоянного уточнения при получении выходных данных и проведении экстремального эксперимента.</a:t>
            </a:r>
          </a:p>
        </p:txBody>
      </p:sp>
    </p:spTree>
    <p:extLst>
      <p:ext uri="{BB962C8B-B14F-4D97-AF65-F5344CB8AC3E}">
        <p14:creationId xmlns:p14="http://schemas.microsoft.com/office/powerpoint/2010/main" val="204977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9512" y="332656"/>
            <a:ext cx="8784976" cy="901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Реальное время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время, в котором исследуемая система работает в действительности.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74F31E-0C9A-41CC-A913-4ACA7BA9221A}"/>
              </a:ext>
            </a:extLst>
          </p:cNvPr>
          <p:cNvSpPr txBox="1"/>
          <p:nvPr/>
        </p:nvSpPr>
        <p:spPr>
          <a:xfrm>
            <a:off x="179512" y="2132856"/>
            <a:ext cx="8784976" cy="901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масштабе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модельного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времени организуется работа самой имитационной модели.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D29FE-B969-4A84-8994-3FAB35F27BA2}"/>
              </a:ext>
            </a:extLst>
          </p:cNvPr>
          <p:cNvSpPr txBox="1"/>
          <p:nvPr/>
        </p:nvSpPr>
        <p:spPr>
          <a:xfrm>
            <a:off x="341843" y="3823873"/>
            <a:ext cx="8784976" cy="901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Машинное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время отражает реальные затраты времени ЭВМ на проведение моделирования.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4197701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9512" y="332656"/>
            <a:ext cx="8784976" cy="3006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используется принцип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постоянного шага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отсчет модельного времени ведется через фиксированные интервалы t, на которые разбит весь моделируемый период времени. События в модели считаются наступившими в момент окончания такого интервала. Состояние системы определяется для момента времени </a:t>
            </a:r>
            <a:r>
              <a:rPr lang="ru-RU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затем </a:t>
            </a:r>
            <a:r>
              <a:rPr lang="ru-RU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+ 1; </a:t>
            </a:r>
            <a:r>
              <a:rPr lang="ru-RU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+ 2t и т.д. Погрешности временных характеристик исследуемой системы зависят от величины 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FAF27-5E4B-4D21-86E4-E735D46A9130}"/>
              </a:ext>
            </a:extLst>
          </p:cNvPr>
          <p:cNvSpPr txBox="1"/>
          <p:nvPr/>
        </p:nvSpPr>
        <p:spPr>
          <a:xfrm>
            <a:off x="199999" y="3717032"/>
            <a:ext cx="878497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Особые состояния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определяются наличием входных сигналов или выходом по крайней мере одной из характеристик </a:t>
            </a:r>
            <a:r>
              <a:rPr lang="en-US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 границу области существования. При этом состояние системы меняется скачкообразно. Моделирующий алгоритм должен предусматривать процедуры определения моментов времени, соответствующих особым состояниям, и величин характеристик системы в эти моменты. </a:t>
            </a:r>
          </a:p>
        </p:txBody>
      </p:sp>
    </p:spTree>
    <p:extLst>
      <p:ext uri="{BB962C8B-B14F-4D97-AF65-F5344CB8AC3E}">
        <p14:creationId xmlns:p14="http://schemas.microsoft.com/office/powerpoint/2010/main" val="255526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908720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64C65F-5FFC-437B-BBB2-DAB54439D029}"/>
              </a:ext>
            </a:extLst>
          </p:cNvPr>
          <p:cNvSpPr txBox="1"/>
          <p:nvPr/>
        </p:nvSpPr>
        <p:spPr>
          <a:xfrm>
            <a:off x="174452" y="2276872"/>
            <a:ext cx="8784976" cy="480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32000" algn="just">
              <a:lnSpc>
                <a:spcPct val="114000"/>
              </a:lnSpc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Структурный анализ процессов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FAF27-5E4B-4D21-86E4-E735D46A9130}"/>
              </a:ext>
            </a:extLst>
          </p:cNvPr>
          <p:cNvSpPr txBox="1"/>
          <p:nvPr/>
        </p:nvSpPr>
        <p:spPr>
          <a:xfrm>
            <a:off x="179512" y="3312598"/>
            <a:ext cx="87849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Формализованное описание модели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DF3076-2292-411A-9C64-B76A68A9149A}"/>
              </a:ext>
            </a:extLst>
          </p:cNvPr>
          <p:cNvSpPr txBox="1"/>
          <p:nvPr/>
        </p:nvSpPr>
        <p:spPr>
          <a:xfrm>
            <a:off x="179512" y="4100900"/>
            <a:ext cx="87849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Построение модели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DEDEFC-39D8-4315-862F-960FBD83CE77}"/>
              </a:ext>
            </a:extLst>
          </p:cNvPr>
          <p:cNvSpPr txBox="1"/>
          <p:nvPr/>
        </p:nvSpPr>
        <p:spPr>
          <a:xfrm>
            <a:off x="174452" y="4907458"/>
            <a:ext cx="87849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7675" algn="just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Проведение экстремального эксперимента для оптимизации определенных параметров реального процесса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B2F0E2-AA7C-4A3D-9AB9-BAAE0E168490}"/>
              </a:ext>
            </a:extLst>
          </p:cNvPr>
          <p:cNvSpPr txBox="1"/>
          <p:nvPr/>
        </p:nvSpPr>
        <p:spPr>
          <a:xfrm>
            <a:off x="1938648" y="909060"/>
            <a:ext cx="52565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имитационного моделирования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101997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" grpId="0"/>
      <p:bldP spid="7" grpId="0"/>
      <p:bldP spid="8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663</Words>
  <Application>Microsoft Office PowerPoint</Application>
  <PresentationFormat>Экран (4:3)</PresentationFormat>
  <Paragraphs>39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MathType 6.0 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Юрий Скрипниченко</dc:creator>
  <cp:lastModifiedBy>Юрий Скрипниченко</cp:lastModifiedBy>
  <cp:revision>131</cp:revision>
  <dcterms:created xsi:type="dcterms:W3CDTF">2015-10-29T10:09:33Z</dcterms:created>
  <dcterms:modified xsi:type="dcterms:W3CDTF">2021-05-21T09:27:24Z</dcterms:modified>
</cp:coreProperties>
</file>